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74" r:id="rId2"/>
    <p:sldId id="322" r:id="rId3"/>
    <p:sldId id="333" r:id="rId4"/>
    <p:sldId id="334" r:id="rId5"/>
    <p:sldId id="321" r:id="rId6"/>
    <p:sldId id="324" r:id="rId7"/>
    <p:sldId id="308" r:id="rId8"/>
    <p:sldId id="331" r:id="rId9"/>
    <p:sldId id="307" r:id="rId10"/>
    <p:sldId id="317" r:id="rId11"/>
    <p:sldId id="327" r:id="rId12"/>
    <p:sldId id="335" r:id="rId13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80A5"/>
    <a:srgbClr val="2B1C15"/>
    <a:srgbClr val="003068"/>
    <a:srgbClr val="002E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2" autoAdjust="0"/>
    <p:restoredTop sz="95172" autoAdjust="0"/>
  </p:normalViewPr>
  <p:slideViewPr>
    <p:cSldViewPr>
      <p:cViewPr>
        <p:scale>
          <a:sx n="100" d="100"/>
          <a:sy n="100" d="100"/>
        </p:scale>
        <p:origin x="876" y="3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378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38475" cy="46657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9" y="0"/>
            <a:ext cx="3038475" cy="46657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1F9855-5EB0-4A75-AA98-937A53BBD964}" type="datetimeFigureOut">
              <a:rPr lang="en-CA" smtClean="0"/>
              <a:t>03/05/2018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822"/>
            <a:ext cx="3038475" cy="46657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9" y="8829822"/>
            <a:ext cx="3038475" cy="46657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F1216-8220-4560-9796-2E172A9D520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09530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30BE9643-04C8-4F1F-B1ED-9105FA1EC20D}" type="datetimeFigureOut">
              <a:rPr lang="en-CA" smtClean="0"/>
              <a:t>03/05/2018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8BE24ADC-970B-48E0-A1B3-25C4E24AFB4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35129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E24ADC-970B-48E0-A1B3-25C4E24AFB4F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7259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CA" dirty="0" smtClean="0"/>
              <a:t>Managers want an informal day</a:t>
            </a:r>
            <a:r>
              <a:rPr lang="en-CA" baseline="0" dirty="0" smtClean="0"/>
              <a:t> to day recognition tool</a:t>
            </a:r>
          </a:p>
          <a:p>
            <a:pPr marL="228600" indent="-228600">
              <a:buAutoNum type="arabicPeriod"/>
            </a:pPr>
            <a:r>
              <a:rPr lang="en-CA" baseline="0" dirty="0" err="1" smtClean="0"/>
              <a:t>Drie</a:t>
            </a:r>
            <a:r>
              <a:rPr lang="en-CA" baseline="0" dirty="0" smtClean="0"/>
              <a:t> a culture of appreciation by </a:t>
            </a:r>
            <a:r>
              <a:rPr lang="en-CA" baseline="0" dirty="0" err="1" smtClean="0"/>
              <a:t>ataking</a:t>
            </a:r>
            <a:r>
              <a:rPr lang="en-CA" baseline="0" dirty="0" smtClean="0"/>
              <a:t> the accountability of recognition </a:t>
            </a:r>
            <a:r>
              <a:rPr lang="en-CA" baseline="0" dirty="0" err="1" smtClean="0"/>
              <a:t>waway</a:t>
            </a:r>
            <a:r>
              <a:rPr lang="en-CA" baseline="0" dirty="0" smtClean="0"/>
              <a:t> from our managers and place it on our employees</a:t>
            </a:r>
          </a:p>
          <a:p>
            <a:pPr marL="228600" indent="-228600">
              <a:buAutoNum type="arabicPeriod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E24ADC-970B-48E0-A1B3-25C4E24AFB4F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7528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CA" dirty="0" smtClean="0"/>
              <a:t>Managers want an informal day</a:t>
            </a:r>
            <a:r>
              <a:rPr lang="en-CA" baseline="0" dirty="0" smtClean="0"/>
              <a:t> to day recognition tool</a:t>
            </a:r>
          </a:p>
          <a:p>
            <a:pPr marL="228600" indent="-228600">
              <a:buAutoNum type="arabicPeriod"/>
            </a:pPr>
            <a:r>
              <a:rPr lang="en-CA" baseline="0" dirty="0" err="1" smtClean="0"/>
              <a:t>Drie</a:t>
            </a:r>
            <a:r>
              <a:rPr lang="en-CA" baseline="0" dirty="0" smtClean="0"/>
              <a:t> a culture of appreciation by </a:t>
            </a:r>
            <a:r>
              <a:rPr lang="en-CA" baseline="0" dirty="0" err="1" smtClean="0"/>
              <a:t>ataking</a:t>
            </a:r>
            <a:r>
              <a:rPr lang="en-CA" baseline="0" dirty="0" smtClean="0"/>
              <a:t> the accountability of recognition </a:t>
            </a:r>
            <a:r>
              <a:rPr lang="en-CA" baseline="0" dirty="0" err="1" smtClean="0"/>
              <a:t>waway</a:t>
            </a:r>
            <a:r>
              <a:rPr lang="en-CA" baseline="0" dirty="0" smtClean="0"/>
              <a:t> from our managers and place it on our employees</a:t>
            </a:r>
          </a:p>
          <a:p>
            <a:pPr marL="228600" indent="-228600">
              <a:buAutoNum type="arabicPeriod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E24ADC-970B-48E0-A1B3-25C4E24AFB4F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4984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CA" dirty="0" smtClean="0"/>
              <a:t>Managers want an informal day</a:t>
            </a:r>
            <a:r>
              <a:rPr lang="en-CA" baseline="0" dirty="0" smtClean="0"/>
              <a:t> to day recognition tool</a:t>
            </a:r>
          </a:p>
          <a:p>
            <a:pPr marL="228600" indent="-228600">
              <a:buAutoNum type="arabicPeriod"/>
            </a:pPr>
            <a:r>
              <a:rPr lang="en-CA" baseline="0" dirty="0" err="1" smtClean="0"/>
              <a:t>Drie</a:t>
            </a:r>
            <a:r>
              <a:rPr lang="en-CA" baseline="0" dirty="0" smtClean="0"/>
              <a:t> a culture of appreciation by </a:t>
            </a:r>
            <a:r>
              <a:rPr lang="en-CA" baseline="0" dirty="0" err="1" smtClean="0"/>
              <a:t>ataking</a:t>
            </a:r>
            <a:r>
              <a:rPr lang="en-CA" baseline="0" dirty="0" smtClean="0"/>
              <a:t> the accountability of recognition </a:t>
            </a:r>
            <a:r>
              <a:rPr lang="en-CA" baseline="0" dirty="0" err="1" smtClean="0"/>
              <a:t>waway</a:t>
            </a:r>
            <a:r>
              <a:rPr lang="en-CA" baseline="0" dirty="0" smtClean="0"/>
              <a:t> from our managers and place it on our employees</a:t>
            </a:r>
          </a:p>
          <a:p>
            <a:pPr marL="228600" indent="-228600">
              <a:buAutoNum type="arabicPeriod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E24ADC-970B-48E0-A1B3-25C4E24AFB4F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284420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CA" dirty="0" smtClean="0"/>
              <a:t>Managers want an informal day</a:t>
            </a:r>
            <a:r>
              <a:rPr lang="en-CA" baseline="0" dirty="0" smtClean="0"/>
              <a:t> to day recognition tool</a:t>
            </a:r>
          </a:p>
          <a:p>
            <a:pPr marL="228600" indent="-228600">
              <a:buAutoNum type="arabicPeriod"/>
            </a:pPr>
            <a:r>
              <a:rPr lang="en-CA" baseline="0" dirty="0" err="1" smtClean="0"/>
              <a:t>Drie</a:t>
            </a:r>
            <a:r>
              <a:rPr lang="en-CA" baseline="0" dirty="0" smtClean="0"/>
              <a:t> a culture of appreciation by </a:t>
            </a:r>
            <a:r>
              <a:rPr lang="en-CA" baseline="0" dirty="0" err="1" smtClean="0"/>
              <a:t>ataking</a:t>
            </a:r>
            <a:r>
              <a:rPr lang="en-CA" baseline="0" dirty="0" smtClean="0"/>
              <a:t> the accountability of recognition </a:t>
            </a:r>
            <a:r>
              <a:rPr lang="en-CA" baseline="0" dirty="0" err="1" smtClean="0"/>
              <a:t>waway</a:t>
            </a:r>
            <a:r>
              <a:rPr lang="en-CA" baseline="0" dirty="0" smtClean="0"/>
              <a:t> from our managers and place it on our employees</a:t>
            </a:r>
          </a:p>
          <a:p>
            <a:pPr marL="228600" indent="-228600">
              <a:buAutoNum type="arabicPeriod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E24ADC-970B-48E0-A1B3-25C4E24AFB4F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0974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09601"/>
            <a:ext cx="12192000" cy="2308225"/>
          </a:xfrm>
        </p:spPr>
        <p:txBody>
          <a:bodyPr lIns="640080" tIns="91440" rIns="640080" bIns="91440" anchor="ctr" anchorCtr="0">
            <a:normAutofit/>
          </a:bodyPr>
          <a:lstStyle>
            <a:lvl1pPr algn="l">
              <a:defRPr sz="4000" b="1"/>
            </a:lvl1pPr>
          </a:lstStyle>
          <a:p>
            <a:r>
              <a:rPr lang="en-US" smtClean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508375"/>
            <a:ext cx="12192000" cy="1752600"/>
          </a:xfrm>
          <a:gradFill>
            <a:gsLst>
              <a:gs pos="0">
                <a:srgbClr val="002A5C"/>
              </a:gs>
              <a:gs pos="55000">
                <a:srgbClr val="003069"/>
              </a:gs>
              <a:gs pos="39000">
                <a:srgbClr val="002E64"/>
              </a:gs>
              <a:gs pos="73000">
                <a:srgbClr val="002A5C"/>
              </a:gs>
              <a:gs pos="100000">
                <a:srgbClr val="001E42"/>
              </a:gs>
            </a:gsLst>
            <a:lin ang="5400000" scaled="0"/>
          </a:gradFill>
        </p:spPr>
        <p:txBody>
          <a:bodyPr lIns="640080" tIns="137160" rIns="640080" bIns="137160">
            <a:noAutofit/>
          </a:bodyPr>
          <a:lstStyle>
            <a:lvl1pPr marL="0" indent="0" algn="l">
              <a:buNone/>
              <a:defRPr sz="25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>
          <a:xfrm>
            <a:off x="787400" y="4787901"/>
            <a:ext cx="3276600" cy="365125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</a:lstStyle>
          <a:p>
            <a:fld id="{A708E575-D52F-4FCF-AA02-4B76A268F9D7}" type="datetimeFigureOut">
              <a:rPr lang="en-CA" smtClean="0"/>
              <a:t>03/05/2018</a:t>
            </a:fld>
            <a:endParaRPr lang="en-CA"/>
          </a:p>
        </p:txBody>
      </p:sp>
      <p:pic>
        <p:nvPicPr>
          <p:cNvPr id="9" name="Picture 2" descr="\\VAULT13\HOME13$\leeseo17\Settings.MDS\My Deskto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594" y="5683406"/>
            <a:ext cx="2662807" cy="892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25012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09601"/>
            <a:ext cx="12192000" cy="2308225"/>
          </a:xfrm>
        </p:spPr>
        <p:txBody>
          <a:bodyPr lIns="640080" tIns="91440" rIns="640080" bIns="91440" anchor="ctr" anchorCtr="0">
            <a:normAutofit/>
          </a:bodyPr>
          <a:lstStyle>
            <a:lvl1pPr algn="l">
              <a:defRPr sz="4000" b="1"/>
            </a:lvl1pPr>
          </a:lstStyle>
          <a:p>
            <a:r>
              <a:rPr lang="en-US" smtClean="0"/>
              <a:t>Click to edit Master title style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3" y="3508375"/>
            <a:ext cx="8534400" cy="1752600"/>
          </a:xfrm>
          <a:gradFill>
            <a:gsLst>
              <a:gs pos="0">
                <a:srgbClr val="002A5C"/>
              </a:gs>
              <a:gs pos="55000">
                <a:srgbClr val="003069"/>
              </a:gs>
              <a:gs pos="39000">
                <a:srgbClr val="002E64"/>
              </a:gs>
              <a:gs pos="73000">
                <a:srgbClr val="002A5C"/>
              </a:gs>
              <a:gs pos="100000">
                <a:srgbClr val="001E42"/>
              </a:gs>
            </a:gsLst>
            <a:lin ang="5400000" scaled="0"/>
          </a:gradFill>
        </p:spPr>
        <p:txBody>
          <a:bodyPr lIns="640080" tIns="137160" rIns="640080" bIns="137160">
            <a:noAutofit/>
          </a:bodyPr>
          <a:lstStyle>
            <a:lvl1pPr marL="0" indent="0" algn="l">
              <a:buNone/>
              <a:defRPr sz="25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>
          <a:xfrm>
            <a:off x="787400" y="4787901"/>
            <a:ext cx="3276600" cy="365125"/>
          </a:xfrm>
          <a:prstGeom prst="rect">
            <a:avLst/>
          </a:prstGeom>
        </p:spPr>
        <p:txBody>
          <a:bodyPr/>
          <a:lstStyle>
            <a:lvl1pPr>
              <a:defRPr sz="1600" b="0">
                <a:solidFill>
                  <a:schemeClr val="bg1"/>
                </a:solidFill>
              </a:defRPr>
            </a:lvl1pPr>
          </a:lstStyle>
          <a:p>
            <a:fld id="{A708E575-D52F-4FCF-AA02-4B76A268F9D7}" type="datetimeFigureOut">
              <a:rPr lang="en-CA" smtClean="0"/>
              <a:t>03/05/2018</a:t>
            </a:fld>
            <a:endParaRPr lang="en-CA"/>
          </a:p>
        </p:txBody>
      </p:sp>
      <p:pic>
        <p:nvPicPr>
          <p:cNvPr id="9" name="Picture 2" descr="\\VAULT13\HOME13$\leeseo17\Settings.MDS\My Deskto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594" y="5683406"/>
            <a:ext cx="2662807" cy="892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8534400" y="3505200"/>
            <a:ext cx="3657600" cy="1755648"/>
          </a:xfrm>
          <a:blipFill>
            <a:blip r:embed="rId3"/>
            <a:stretch>
              <a:fillRect/>
            </a:stretch>
          </a:blipFill>
        </p:spPr>
        <p:txBody>
          <a:bodyPr/>
          <a:lstStyle/>
          <a:p>
            <a:r>
              <a:rPr lang="en-US" smtClean="0"/>
              <a:t>Click icon to add picture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6693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" y="1355725"/>
            <a:ext cx="10998200" cy="42354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91634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gradFill>
          <a:gsLst>
            <a:gs pos="0">
              <a:srgbClr val="002A5C"/>
            </a:gs>
            <a:gs pos="100000">
              <a:srgbClr val="003069"/>
            </a:gs>
            <a:gs pos="67000">
              <a:srgbClr val="001E4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6683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CA" dirty="0"/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" y="1355725"/>
            <a:ext cx="10998200" cy="42354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3pPr>
            <a:lvl4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4pPr>
            <a:lvl5pPr>
              <a:defRPr>
                <a:solidFill>
                  <a:schemeClr val="accent1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26900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6683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52551"/>
            <a:ext cx="10972800" cy="40671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  <p:sp>
        <p:nvSpPr>
          <p:cNvPr id="9" name="Rectangle 8"/>
          <p:cNvSpPr/>
          <p:nvPr/>
        </p:nvSpPr>
        <p:spPr>
          <a:xfrm>
            <a:off x="0" y="6133653"/>
            <a:ext cx="12192000" cy="724347"/>
          </a:xfrm>
          <a:prstGeom prst="rect">
            <a:avLst/>
          </a:prstGeom>
          <a:gradFill>
            <a:gsLst>
              <a:gs pos="0">
                <a:srgbClr val="002A5C"/>
              </a:gs>
              <a:gs pos="55000">
                <a:srgbClr val="003069"/>
              </a:gs>
              <a:gs pos="39000">
                <a:srgbClr val="002E64"/>
              </a:gs>
              <a:gs pos="73000">
                <a:srgbClr val="002A5C"/>
              </a:gs>
              <a:gs pos="100000">
                <a:srgbClr val="001E4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800"/>
          </a:p>
        </p:txBody>
      </p:sp>
      <p:pic>
        <p:nvPicPr>
          <p:cNvPr id="10" name="Picture 3" descr="\\VAULT13\HOME13$\leeseo17\Settings.MDS\My Desktop\logo_w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794" y="6190803"/>
            <a:ext cx="1832007" cy="61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7620000" y="6419821"/>
            <a:ext cx="325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000" b="0" i="1" kern="1000" spc="50" baseline="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ODLC</a:t>
            </a:r>
          </a:p>
          <a:p>
            <a:pPr algn="r"/>
            <a:endParaRPr lang="en-CA" sz="1000" b="0" i="1" kern="1000" spc="50" baseline="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Footer Placeholder 8"/>
          <p:cNvSpPr txBox="1">
            <a:spLocks/>
          </p:cNvSpPr>
          <p:nvPr/>
        </p:nvSpPr>
        <p:spPr>
          <a:xfrm>
            <a:off x="5816600" y="6467476"/>
            <a:ext cx="589280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CA" sz="1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10160000" y="6477000"/>
            <a:ext cx="609600" cy="152400"/>
          </a:xfrm>
          <a:prstGeom prst="rect">
            <a:avLst/>
          </a:prstGeom>
          <a:solidFill>
            <a:srgbClr val="002E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800"/>
          </a:p>
        </p:txBody>
      </p:sp>
      <p:sp>
        <p:nvSpPr>
          <p:cNvPr id="4" name="TextBox 3"/>
          <p:cNvSpPr txBox="1"/>
          <p:nvPr userDrawn="1"/>
        </p:nvSpPr>
        <p:spPr>
          <a:xfrm>
            <a:off x="9652000" y="6320136"/>
            <a:ext cx="233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Human Resources and Equity</a:t>
            </a:r>
            <a:endParaRPr lang="en-CA" sz="1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75914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8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Wingdings" pitchFamily="2" charset="2"/>
        <a:buChar char="§"/>
        <a:defRPr sz="3000" kern="1200">
          <a:solidFill>
            <a:schemeClr val="tx2"/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accent5">
              <a:lumMod val="7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accent5">
              <a:lumMod val="7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accent5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accent5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Recognition Update   </a:t>
            </a:r>
            <a:r>
              <a:rPr lang="en-CA" dirty="0"/>
              <a:t/>
            </a:r>
            <a:br>
              <a:rPr lang="en-CA" dirty="0"/>
            </a:br>
            <a:r>
              <a:rPr lang="en-CA" dirty="0" smtClean="0"/>
              <a:t> 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508375"/>
            <a:ext cx="8915400" cy="1752600"/>
          </a:xfrm>
        </p:spPr>
        <p:txBody>
          <a:bodyPr/>
          <a:lstStyle/>
          <a:p>
            <a:endParaRPr lang="en-CA" sz="2000" dirty="0">
              <a:latin typeface="+mj-lt"/>
            </a:endParaRPr>
          </a:p>
          <a:p>
            <a:endParaRPr lang="en-CA" sz="2000" dirty="0">
              <a:latin typeface="+mj-lt"/>
            </a:endParaRPr>
          </a:p>
          <a:p>
            <a:endParaRPr lang="en-CA" sz="2000" dirty="0">
              <a:latin typeface="+mj-lt"/>
            </a:endParaRPr>
          </a:p>
          <a:p>
            <a:r>
              <a:rPr lang="en-CA" sz="2000" smtClean="0">
                <a:latin typeface="+mj-lt"/>
              </a:rPr>
              <a:t>Spring, </a:t>
            </a:r>
            <a:r>
              <a:rPr lang="en-CA" sz="2000" dirty="0" smtClean="0">
                <a:latin typeface="+mj-lt"/>
              </a:rPr>
              <a:t>2018</a:t>
            </a:r>
            <a:endParaRPr lang="en-CA" sz="2000" dirty="0">
              <a:latin typeface="+mj-lt"/>
            </a:endParaRPr>
          </a:p>
          <a:p>
            <a:endParaRPr lang="en-CA" sz="2000" dirty="0">
              <a:latin typeface="+mj-lt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1026" name="Picture 2" descr="Image result for university of toront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02" b="16800"/>
          <a:stretch/>
        </p:blipFill>
        <p:spPr bwMode="auto">
          <a:xfrm>
            <a:off x="8534401" y="3505200"/>
            <a:ext cx="3657600" cy="1778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tce-live2.s3.amazonaws.com/media/media/bfe3b832-285c-4836-9de0-0a462894fd53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86"/>
          <a:stretch/>
        </p:blipFill>
        <p:spPr bwMode="auto">
          <a:xfrm>
            <a:off x="7940038" y="3505201"/>
            <a:ext cx="4251962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6513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True Blue Recognition Criteria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85800" y="1143000"/>
            <a:ext cx="98298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True Blue Recognition criteria will help us to reinforce behaviours we value at the </a:t>
            </a:r>
            <a:r>
              <a:rPr lang="en-CA" sz="1600" dirty="0">
                <a:latin typeface="Arial" panose="020B0604020202020204" pitchFamily="34" charset="0"/>
                <a:cs typeface="Arial" panose="020B0604020202020204" pitchFamily="34" charset="0"/>
              </a:rPr>
              <a:t>university. Members of </a:t>
            </a: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 University Community </a:t>
            </a:r>
            <a:r>
              <a:rPr lang="en-CA" sz="1600" dirty="0">
                <a:latin typeface="Arial" panose="020B0604020202020204" pitchFamily="34" charset="0"/>
                <a:cs typeface="Arial" panose="020B0604020202020204" pitchFamily="34" charset="0"/>
              </a:rPr>
              <a:t>will select one of the criteria </a:t>
            </a: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below which most closely aligns to the reason for their recognition </a:t>
            </a:r>
            <a:endParaRPr lang="en-C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CA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Recognition Criteria :</a:t>
            </a:r>
            <a:endParaRPr lang="en-CA" sz="16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CA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Excellence in:</a:t>
            </a:r>
          </a:p>
          <a:p>
            <a:pPr>
              <a:buFontTx/>
              <a:buChar char="-"/>
            </a:pP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Citizenship</a:t>
            </a:r>
          </a:p>
          <a:p>
            <a:pPr>
              <a:buFontTx/>
              <a:buChar char="-"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Collaboration</a:t>
            </a:r>
          </a:p>
          <a:p>
            <a:pPr>
              <a:buFontTx/>
              <a:buChar char="-"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Equity</a:t>
            </a:r>
          </a:p>
          <a:p>
            <a:pPr>
              <a:buFontTx/>
              <a:buChar char="-"/>
            </a:pP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</a:p>
          <a:p>
            <a:pPr>
              <a:buFontTx/>
              <a:buChar char="-"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Leadership</a:t>
            </a:r>
          </a:p>
          <a:p>
            <a:pPr>
              <a:buFontTx/>
              <a:buChar char="-"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Service (internal or external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clients)</a:t>
            </a: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CA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85800" y="942976"/>
            <a:ext cx="10972800" cy="1"/>
          </a:xfrm>
          <a:prstGeom prst="line">
            <a:avLst/>
          </a:prstGeom>
          <a:ln w="19050">
            <a:solidFill>
              <a:srgbClr val="003068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10001" r="52500" b="8518"/>
          <a:stretch/>
        </p:blipFill>
        <p:spPr>
          <a:xfrm>
            <a:off x="6248400" y="2362200"/>
            <a:ext cx="4905894" cy="23668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4964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Next Steps 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85800" y="899160"/>
            <a:ext cx="11582400" cy="5364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Timelines for launching the recognition platform, consulting on the engagement strategy and planning the next Speaking Up Survey</a:t>
            </a:r>
          </a:p>
          <a:p>
            <a:pPr marL="0" indent="0">
              <a:buNone/>
            </a:pPr>
            <a:endParaRPr lang="en-CA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Timelines :</a:t>
            </a:r>
          </a:p>
          <a:p>
            <a:pPr marL="0" indent="0">
              <a:buNone/>
            </a:pPr>
            <a:endParaRPr lang="en-CA" sz="11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May – December: Launch and sustainment True Blue Recognition Platform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February – September: Consult, build and deploy institutional Engagement Strategy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September – March ‘19: Plan and deploy upcoming Speaking up Survey</a:t>
            </a:r>
          </a:p>
          <a:p>
            <a:pPr marL="0" indent="0">
              <a:buNone/>
            </a:pPr>
            <a:endParaRPr lang="en-CA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85800" y="942976"/>
            <a:ext cx="10972800" cy="1"/>
          </a:xfrm>
          <a:prstGeom prst="line">
            <a:avLst/>
          </a:prstGeom>
          <a:ln w="19050">
            <a:solidFill>
              <a:srgbClr val="003068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984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304800"/>
            <a:ext cx="4286250" cy="5534025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85800" y="2737643"/>
            <a:ext cx="5105400" cy="668337"/>
          </a:xfrm>
          <a:ln>
            <a:noFill/>
          </a:ln>
        </p:spPr>
        <p:txBody>
          <a:bodyPr>
            <a:normAutofit fontScale="90000"/>
          </a:bodyPr>
          <a:lstStyle/>
          <a:p>
            <a:pPr algn="ctr"/>
            <a:r>
              <a:rPr lang="en-CA" u="sng" dirty="0" smtClean="0">
                <a:solidFill>
                  <a:srgbClr val="FF0000"/>
                </a:solidFill>
              </a:rPr>
              <a:t>Launching on  May 8</a:t>
            </a:r>
            <a:r>
              <a:rPr lang="en-CA" u="sng" baseline="30000" dirty="0" smtClean="0">
                <a:solidFill>
                  <a:srgbClr val="FF0000"/>
                </a:solidFill>
              </a:rPr>
              <a:t>th</a:t>
            </a:r>
            <a:r>
              <a:rPr lang="en-CA" u="sng" dirty="0" smtClean="0">
                <a:solidFill>
                  <a:srgbClr val="FF0000"/>
                </a:solidFill>
              </a:rPr>
              <a:t> </a:t>
            </a:r>
            <a:r>
              <a:rPr lang="en-CA" dirty="0" smtClean="0">
                <a:solidFill>
                  <a:srgbClr val="0180A5"/>
                </a:solidFill>
              </a:rPr>
              <a:t/>
            </a:r>
            <a:br>
              <a:rPr lang="en-CA" dirty="0" smtClean="0">
                <a:solidFill>
                  <a:srgbClr val="0180A5"/>
                </a:solidFill>
              </a:rPr>
            </a:br>
            <a:r>
              <a:rPr lang="en-CA" dirty="0" smtClean="0">
                <a:solidFill>
                  <a:srgbClr val="0180A5"/>
                </a:solidFill>
              </a:rPr>
              <a:t>send a thoughtful recognition to  a peer for a chance to win $50 in points!</a:t>
            </a:r>
            <a:endParaRPr lang="en-CA" dirty="0">
              <a:solidFill>
                <a:srgbClr val="0180A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03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5410" y="2743200"/>
            <a:ext cx="4636490" cy="668337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 smtClean="0">
                <a:solidFill>
                  <a:srgbClr val="0180A5"/>
                </a:solidFill>
              </a:rPr>
              <a:t>Free Gift card?</a:t>
            </a:r>
            <a:endParaRPr lang="en-CA" dirty="0">
              <a:solidFill>
                <a:srgbClr val="0180A5"/>
              </a:solidFill>
            </a:endParaRPr>
          </a:p>
        </p:txBody>
      </p:sp>
      <p:pic>
        <p:nvPicPr>
          <p:cNvPr id="1030" name="Picture 6" descr="Image result for gift ca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900" y="1752600"/>
            <a:ext cx="5908675" cy="2526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7246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310" y="296410"/>
            <a:ext cx="10972800" cy="668337"/>
          </a:xfrm>
        </p:spPr>
        <p:txBody>
          <a:bodyPr>
            <a:normAutofit fontScale="90000"/>
          </a:bodyPr>
          <a:lstStyle/>
          <a:p>
            <a:r>
              <a:rPr lang="en-CA" dirty="0" smtClean="0"/>
              <a:t>UofT.me/Thanks</a:t>
            </a:r>
            <a:endParaRPr lang="en-CA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85800" y="942976"/>
            <a:ext cx="10972800" cy="1"/>
          </a:xfrm>
          <a:prstGeom prst="line">
            <a:avLst/>
          </a:prstGeom>
          <a:ln w="19050">
            <a:solidFill>
              <a:srgbClr val="003068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1485900" y="1242609"/>
            <a:ext cx="8808174" cy="4548591"/>
            <a:chOff x="914400" y="1295399"/>
            <a:chExt cx="8808174" cy="454859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/>
            <a:srcRect l="50000" t="9259" r="833"/>
            <a:stretch/>
          </p:blipFill>
          <p:spPr>
            <a:xfrm>
              <a:off x="914400" y="1295399"/>
              <a:ext cx="8763000" cy="4548591"/>
            </a:xfrm>
            <a:prstGeom prst="rect">
              <a:avLst/>
            </a:prstGeom>
          </p:spPr>
        </p:pic>
        <p:cxnSp>
          <p:nvCxnSpPr>
            <p:cNvPr id="11" name="Straight Arrow Connector 10"/>
            <p:cNvCxnSpPr/>
            <p:nvPr/>
          </p:nvCxnSpPr>
          <p:spPr>
            <a:xfrm flipH="1">
              <a:off x="8610600" y="4419600"/>
              <a:ext cx="838200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8750801" y="4485464"/>
              <a:ext cx="9717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 smtClean="0"/>
                <a:t>Click here!</a:t>
              </a:r>
              <a:endParaRPr lang="en-CA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524000" y="1143000"/>
            <a:ext cx="10134600" cy="4599765"/>
            <a:chOff x="1648356" y="1383304"/>
            <a:chExt cx="9790003" cy="42672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l="50209" t="9259" r="1249" b="5555"/>
            <a:stretch/>
          </p:blipFill>
          <p:spPr>
            <a:xfrm>
              <a:off x="1648356" y="1383304"/>
              <a:ext cx="8645718" cy="4267200"/>
            </a:xfrm>
            <a:prstGeom prst="rect">
              <a:avLst/>
            </a:prstGeom>
          </p:spPr>
        </p:pic>
        <p:cxnSp>
          <p:nvCxnSpPr>
            <p:cNvPr id="14" name="Straight Arrow Connector 13"/>
            <p:cNvCxnSpPr/>
            <p:nvPr/>
          </p:nvCxnSpPr>
          <p:spPr>
            <a:xfrm flipH="1">
              <a:off x="10326385" y="3286936"/>
              <a:ext cx="838200" cy="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466586" y="3352800"/>
              <a:ext cx="9717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 err="1" smtClean="0"/>
                <a:t>ChooseWhy</a:t>
              </a:r>
              <a:r>
                <a:rPr lang="en-CA" dirty="0" smtClean="0"/>
                <a:t>?</a:t>
              </a:r>
              <a:endParaRPr lang="en-CA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-21772" y="24136"/>
            <a:ext cx="12213771" cy="6300464"/>
            <a:chOff x="7877628" y="3472542"/>
            <a:chExt cx="9448800" cy="4805159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4"/>
            <a:srcRect l="50000" t="10000" r="1249" b="1852"/>
            <a:stretch/>
          </p:blipFill>
          <p:spPr>
            <a:xfrm>
              <a:off x="7877628" y="3472542"/>
              <a:ext cx="9448800" cy="4805159"/>
            </a:xfrm>
            <a:prstGeom prst="rect">
              <a:avLst/>
            </a:prstGeom>
          </p:spPr>
        </p:pic>
        <p:grpSp>
          <p:nvGrpSpPr>
            <p:cNvPr id="19" name="Group 18"/>
            <p:cNvGrpSpPr/>
            <p:nvPr/>
          </p:nvGrpSpPr>
          <p:grpSpPr>
            <a:xfrm>
              <a:off x="9717202" y="7376178"/>
              <a:ext cx="1276573" cy="762872"/>
              <a:chOff x="2371591" y="5983960"/>
              <a:chExt cx="1276573" cy="762872"/>
            </a:xfrm>
          </p:grpSpPr>
          <p:cxnSp>
            <p:nvCxnSpPr>
              <p:cNvPr id="17" name="Straight Arrow Connector 16"/>
              <p:cNvCxnSpPr/>
              <p:nvPr/>
            </p:nvCxnSpPr>
            <p:spPr>
              <a:xfrm flipH="1">
                <a:off x="2374399" y="6746832"/>
                <a:ext cx="838200" cy="0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/>
              <p:cNvSpPr txBox="1"/>
              <p:nvPr/>
            </p:nvSpPr>
            <p:spPr>
              <a:xfrm>
                <a:off x="2371591" y="5983960"/>
                <a:ext cx="127657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dirty="0" smtClean="0"/>
                  <a:t>Finished</a:t>
                </a:r>
              </a:p>
              <a:p>
                <a:r>
                  <a:rPr lang="en-CA" dirty="0" smtClean="0"/>
                  <a:t>Click here!</a:t>
                </a:r>
                <a:endParaRPr lang="en-CA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16666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310" y="296410"/>
            <a:ext cx="10972800" cy="668337"/>
          </a:xfrm>
        </p:spPr>
        <p:txBody>
          <a:bodyPr>
            <a:normAutofit fontScale="90000"/>
          </a:bodyPr>
          <a:lstStyle/>
          <a:p>
            <a:r>
              <a:rPr lang="en-CA" dirty="0" smtClean="0"/>
              <a:t>Mandate/ Priorities 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24980" y="1295400"/>
            <a:ext cx="9966820" cy="466407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CA" sz="2400" dirty="0" smtClean="0"/>
              <a:t>Consult/ Build Engagement Strategy </a:t>
            </a:r>
            <a:endParaRPr lang="en-CA" sz="2400" dirty="0"/>
          </a:p>
          <a:p>
            <a:pPr>
              <a:buFont typeface="Arial" panose="020B0604020202020204" pitchFamily="34" charset="0"/>
              <a:buChar char="•"/>
            </a:pPr>
            <a:endParaRPr lang="en-CA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CA" sz="2400" dirty="0" smtClean="0"/>
              <a:t>Launch Recognition Tool </a:t>
            </a:r>
            <a:endParaRPr lang="en-CA" sz="2400" dirty="0"/>
          </a:p>
          <a:p>
            <a:pPr>
              <a:buFont typeface="Arial" panose="020B0604020202020204" pitchFamily="34" charset="0"/>
              <a:buChar char="•"/>
            </a:pPr>
            <a:endParaRPr lang="en-CA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CA" sz="2400" dirty="0" smtClean="0"/>
              <a:t>Build “Speaking Up” survey plan </a:t>
            </a:r>
          </a:p>
          <a:p>
            <a:endParaRPr lang="en-CA" sz="2400" dirty="0" smtClean="0"/>
          </a:p>
          <a:p>
            <a:pPr lvl="1"/>
            <a:endParaRPr lang="en-CA" sz="2200" dirty="0"/>
          </a:p>
          <a:p>
            <a:endParaRPr lang="en-CA" dirty="0"/>
          </a:p>
          <a:p>
            <a:endParaRPr lang="en-CA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685800" y="942976"/>
            <a:ext cx="10972800" cy="1"/>
          </a:xfrm>
          <a:prstGeom prst="line">
            <a:avLst/>
          </a:prstGeom>
          <a:ln w="19050">
            <a:solidFill>
              <a:srgbClr val="003068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378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Why Recognition &amp; Engagement </a:t>
            </a:r>
            <a:endParaRPr lang="en-CA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85800" y="942976"/>
            <a:ext cx="10972800" cy="1"/>
          </a:xfrm>
          <a:prstGeom prst="line">
            <a:avLst/>
          </a:prstGeom>
          <a:ln w="19050">
            <a:solidFill>
              <a:srgbClr val="003068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09600" y="1752600"/>
            <a:ext cx="10998200" cy="423545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Maintain Employee satisfaction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Achieve Employee Engagement 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 smtClean="0"/>
              <a:t>Strive towards Exceptional  Employee Experiences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71808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Themes &amp; Trends   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85800" y="1207501"/>
            <a:ext cx="11125200" cy="4572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CA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Highlights captured from research on High Ed. Institutions and discussions with internal stakeholders (DHROs, CAO, Managers) </a:t>
            </a:r>
            <a:endParaRPr lang="en-CA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5800" y="1929225"/>
            <a:ext cx="10760530" cy="23621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Insights</a:t>
            </a:r>
            <a:r>
              <a:rPr lang="en-CA" sz="2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endParaRPr lang="en-CA" sz="105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sz="5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people are engaged  </a:t>
            </a:r>
            <a:r>
              <a:rPr lang="en-CA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(but as with any large institution there are pockets of opportunity</a:t>
            </a:r>
            <a:r>
              <a:rPr lang="en-CA" sz="1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Service awards </a:t>
            </a:r>
            <a:r>
              <a:rPr lang="en-CA" sz="1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require a review - </a:t>
            </a:r>
            <a:r>
              <a:rPr lang="en-CA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institutions start at 10 </a:t>
            </a:r>
            <a:r>
              <a:rPr lang="en-CA" sz="1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years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Leverage technology to encourage more consistent informal recognition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14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Managers </a:t>
            </a:r>
            <a:r>
              <a:rPr lang="en-CA" sz="14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convinced of the power recognition, but need training and tools  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85800" y="942976"/>
            <a:ext cx="10972800" cy="1"/>
          </a:xfrm>
          <a:prstGeom prst="line">
            <a:avLst/>
          </a:prstGeom>
          <a:ln w="19050">
            <a:solidFill>
              <a:srgbClr val="003068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09600" y="5891892"/>
            <a:ext cx="8534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i="1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*Based on online </a:t>
            </a:r>
            <a:r>
              <a:rPr lang="en-CA" sz="1100" i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of Times Higher Education Top 10 Research universities + </a:t>
            </a:r>
            <a:r>
              <a:rPr lang="en-CA" sz="1100" i="1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UBC</a:t>
            </a:r>
            <a:r>
              <a:rPr lang="en-CA" sz="1100" i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CA" sz="1100" i="1" dirty="0" smtClean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Calgary</a:t>
            </a:r>
            <a:r>
              <a:rPr lang="en-CA" sz="1100" i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Michigan, Penn state.</a:t>
            </a:r>
          </a:p>
        </p:txBody>
      </p:sp>
    </p:spTree>
    <p:extLst>
      <p:ext uri="{BB962C8B-B14F-4D97-AF65-F5344CB8AC3E}">
        <p14:creationId xmlns:p14="http://schemas.microsoft.com/office/powerpoint/2010/main" val="1139727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b="36129"/>
          <a:stretch/>
        </p:blipFill>
        <p:spPr>
          <a:xfrm>
            <a:off x="3100313" y="1054100"/>
            <a:ext cx="5992887" cy="31579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Proposed Recognition Infrastructure</a:t>
            </a:r>
            <a:endParaRPr lang="en-CA" dirty="0"/>
          </a:p>
        </p:txBody>
      </p:sp>
      <p:grpSp>
        <p:nvGrpSpPr>
          <p:cNvPr id="7" name="Group 6"/>
          <p:cNvGrpSpPr/>
          <p:nvPr/>
        </p:nvGrpSpPr>
        <p:grpSpPr>
          <a:xfrm>
            <a:off x="7909991" y="1978024"/>
            <a:ext cx="2004472" cy="3200400"/>
            <a:chOff x="6987128" y="2133600"/>
            <a:chExt cx="2004472" cy="3200400"/>
          </a:xfrm>
        </p:grpSpPr>
        <p:cxnSp>
          <p:nvCxnSpPr>
            <p:cNvPr id="6" name="Straight Arrow Connector 5"/>
            <p:cNvCxnSpPr/>
            <p:nvPr/>
          </p:nvCxnSpPr>
          <p:spPr>
            <a:xfrm flipH="1" flipV="1">
              <a:off x="6987128" y="2133600"/>
              <a:ext cx="2004472" cy="3200400"/>
            </a:xfrm>
            <a:prstGeom prst="straightConnector1">
              <a:avLst/>
            </a:prstGeom>
            <a:ln>
              <a:tailEnd type="triangle"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 rot="3444488">
              <a:off x="7185609" y="3264140"/>
              <a:ext cx="23622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800" b="1" dirty="0" smtClean="0">
                  <a:solidFill>
                    <a:srgbClr val="FFC000"/>
                  </a:solidFill>
                  <a:latin typeface="+mj-lt"/>
                </a:rPr>
                <a:t>Pipelining</a:t>
              </a:r>
              <a:endParaRPr lang="en-CA" sz="2800" b="1" dirty="0">
                <a:solidFill>
                  <a:srgbClr val="FFC000"/>
                </a:solidFill>
                <a:latin typeface="+mj-lt"/>
              </a:endParaRPr>
            </a:p>
          </p:txBody>
        </p:sp>
      </p:grpSp>
      <p:cxnSp>
        <p:nvCxnSpPr>
          <p:cNvPr id="9" name="Straight Connector 8"/>
          <p:cNvCxnSpPr/>
          <p:nvPr/>
        </p:nvCxnSpPr>
        <p:spPr>
          <a:xfrm flipV="1">
            <a:off x="685800" y="942976"/>
            <a:ext cx="10972800" cy="1"/>
          </a:xfrm>
          <a:prstGeom prst="line">
            <a:avLst/>
          </a:prstGeom>
          <a:ln w="19050">
            <a:solidFill>
              <a:srgbClr val="003068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715433" y="1978024"/>
            <a:ext cx="3340101" cy="1482046"/>
            <a:chOff x="715433" y="1879600"/>
            <a:chExt cx="3340101" cy="1482046"/>
          </a:xfrm>
        </p:grpSpPr>
        <p:sp>
          <p:nvSpPr>
            <p:cNvPr id="12" name="TextBox 11"/>
            <p:cNvSpPr txBox="1"/>
            <p:nvPr/>
          </p:nvSpPr>
          <p:spPr>
            <a:xfrm>
              <a:off x="715433" y="1879600"/>
              <a:ext cx="26670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000" dirty="0" smtClean="0">
                  <a:solidFill>
                    <a:srgbClr val="FFC000"/>
                  </a:solidFill>
                  <a:latin typeface="+mj-lt"/>
                </a:rPr>
                <a:t>Celebrating significant accomplishments – top 10%</a:t>
              </a:r>
              <a:endParaRPr lang="en-CA" sz="2000" dirty="0">
                <a:solidFill>
                  <a:srgbClr val="FFC000"/>
                </a:solidFill>
                <a:latin typeface="+mj-lt"/>
              </a:endParaRPr>
            </a:p>
          </p:txBody>
        </p:sp>
        <p:sp>
          <p:nvSpPr>
            <p:cNvPr id="5" name="Left Brace 4"/>
            <p:cNvSpPr/>
            <p:nvPr/>
          </p:nvSpPr>
          <p:spPr>
            <a:xfrm>
              <a:off x="3217334" y="1905000"/>
              <a:ext cx="838200" cy="1456646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30200" y="4280578"/>
            <a:ext cx="2785534" cy="1560885"/>
            <a:chOff x="330200" y="4182154"/>
            <a:chExt cx="2785534" cy="1560885"/>
          </a:xfrm>
        </p:grpSpPr>
        <p:sp>
          <p:nvSpPr>
            <p:cNvPr id="13" name="TextBox 12"/>
            <p:cNvSpPr txBox="1"/>
            <p:nvPr/>
          </p:nvSpPr>
          <p:spPr>
            <a:xfrm>
              <a:off x="330200" y="4419600"/>
              <a:ext cx="198120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000" dirty="0" smtClean="0">
                  <a:solidFill>
                    <a:srgbClr val="FFC000"/>
                  </a:solidFill>
                  <a:latin typeface="+mj-lt"/>
                </a:rPr>
                <a:t>Recognizing small victories </a:t>
              </a:r>
              <a:r>
                <a:rPr lang="en-CA" sz="2000" dirty="0">
                  <a:solidFill>
                    <a:srgbClr val="FFC000"/>
                  </a:solidFill>
                </a:rPr>
                <a:t>–</a:t>
              </a:r>
              <a:r>
                <a:rPr lang="en-CA" sz="2000" dirty="0" smtClean="0">
                  <a:solidFill>
                    <a:srgbClr val="FFC000"/>
                  </a:solidFill>
                  <a:latin typeface="+mj-lt"/>
                </a:rPr>
                <a:t>  25-75% of our population</a:t>
              </a:r>
              <a:endParaRPr lang="en-CA" sz="2000" dirty="0">
                <a:solidFill>
                  <a:srgbClr val="FFC000"/>
                </a:solidFill>
                <a:latin typeface="+mj-lt"/>
              </a:endParaRPr>
            </a:p>
          </p:txBody>
        </p:sp>
        <p:sp>
          <p:nvSpPr>
            <p:cNvPr id="16" name="Left Brace 15"/>
            <p:cNvSpPr/>
            <p:nvPr/>
          </p:nvSpPr>
          <p:spPr>
            <a:xfrm>
              <a:off x="2277534" y="4182154"/>
              <a:ext cx="838200" cy="1456646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/>
          <a:srcRect t="62330"/>
          <a:stretch/>
        </p:blipFill>
        <p:spPr>
          <a:xfrm>
            <a:off x="3099555" y="4137024"/>
            <a:ext cx="5992887" cy="1862541"/>
          </a:xfrm>
          <a:prstGeom prst="rect">
            <a:avLst/>
          </a:prstGeom>
        </p:spPr>
      </p:pic>
      <p:sp>
        <p:nvSpPr>
          <p:cNvPr id="15" name="Text Placeholder 2"/>
          <p:cNvSpPr txBox="1">
            <a:spLocks/>
          </p:cNvSpPr>
          <p:nvPr/>
        </p:nvSpPr>
        <p:spPr>
          <a:xfrm>
            <a:off x="685800" y="976836"/>
            <a:ext cx="4648200" cy="5471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CA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Building blocks for a culture of appreciation</a:t>
            </a:r>
            <a:endParaRPr kumimoji="0" lang="en-CA" sz="1050" b="0" i="0" u="none" strike="noStrike" kern="120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43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True Blue Recognition Platform 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85800" y="1143000"/>
            <a:ext cx="51816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Platform Features:</a:t>
            </a:r>
          </a:p>
          <a:p>
            <a:pPr marL="0" indent="0">
              <a:buNone/>
            </a:pPr>
            <a:endParaRPr lang="en-CA" sz="11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CA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Single sign-on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Mobile responsive page </a:t>
            </a: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True Blue Peer to Peer Recognition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Central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Staff Award Nominations – ETIA at launch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Divisional Award nominations – onboarding May onwards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Social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recognition module – birthdays, milestones, etc.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Monthly Divisional reporting on True Blue Recognitions</a:t>
            </a: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Extensive prize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redemption catalogue</a:t>
            </a:r>
            <a:endParaRPr lang="en-CA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85800" y="942976"/>
            <a:ext cx="10972800" cy="1"/>
          </a:xfrm>
          <a:prstGeom prst="line">
            <a:avLst/>
          </a:prstGeom>
          <a:ln w="19050">
            <a:solidFill>
              <a:srgbClr val="003068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/>
          <p:cNvSpPr txBox="1">
            <a:spLocks/>
          </p:cNvSpPr>
          <p:nvPr/>
        </p:nvSpPr>
        <p:spPr>
          <a:xfrm>
            <a:off x="8229600" y="4572000"/>
            <a:ext cx="1845810" cy="381000"/>
          </a:xfrm>
          <a:prstGeom prst="rect">
            <a:avLst/>
          </a:prstGeom>
          <a:solidFill>
            <a:schemeClr val="accent4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CA" sz="1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UofT.me/Thanks</a:t>
            </a:r>
            <a:endParaRPr kumimoji="0" lang="en-CA" sz="10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50000" t="10000" r="833"/>
          <a:stretch/>
        </p:blipFill>
        <p:spPr>
          <a:xfrm>
            <a:off x="6553199" y="1676400"/>
            <a:ext cx="5082171" cy="26164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33459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True Blue – Refresh  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85800" y="1143000"/>
            <a:ext cx="114300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1600" dirty="0">
                <a:latin typeface="Arial" panose="020B0604020202020204" pitchFamily="34" charset="0"/>
                <a:cs typeface="Arial" panose="020B0604020202020204" pitchFamily="34" charset="0"/>
              </a:rPr>
              <a:t>True Blue was developed to recognize our unsung </a:t>
            </a: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heroes. In 2017, 70 employees were recognized with a True Blue award. To build upon the success the impact of </a:t>
            </a:r>
            <a:r>
              <a:rPr lang="en-CA" sz="1600" dirty="0">
                <a:latin typeface="Arial" panose="020B0604020202020204" pitchFamily="34" charset="0"/>
                <a:cs typeface="Arial" panose="020B0604020202020204" pitchFamily="34" charset="0"/>
              </a:rPr>
              <a:t>the program, we are </a:t>
            </a: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seeking to transition from </a:t>
            </a:r>
            <a:r>
              <a:rPr lang="en-CA" sz="1600" dirty="0">
                <a:latin typeface="Arial" panose="020B0604020202020204" pitchFamily="34" charset="0"/>
                <a:cs typeface="Arial" panose="020B0604020202020204" pitchFamily="34" charset="0"/>
              </a:rPr>
              <a:t>an awards only program to a </a:t>
            </a: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peer </a:t>
            </a:r>
            <a:r>
              <a:rPr lang="en-CA" sz="1600" dirty="0">
                <a:latin typeface="Arial" panose="020B0604020202020204" pitchFamily="34" charset="0"/>
                <a:cs typeface="Arial" panose="020B0604020202020204" pitchFamily="34" charset="0"/>
              </a:rPr>
              <a:t>to peer recognition </a:t>
            </a: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model with </a:t>
            </a:r>
            <a:r>
              <a:rPr lang="en-CA" sz="1600" dirty="0">
                <a:latin typeface="Arial" panose="020B0604020202020204" pitchFamily="34" charset="0"/>
                <a:cs typeface="Arial" panose="020B0604020202020204" pitchFamily="34" charset="0"/>
              </a:rPr>
              <a:t>a monthly </a:t>
            </a:r>
            <a:r>
              <a:rPr lang="en-CA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award </a:t>
            </a:r>
            <a:r>
              <a:rPr lang="en-CA" sz="1600" dirty="0">
                <a:latin typeface="Arial" panose="020B0604020202020204" pitchFamily="34" charset="0"/>
                <a:cs typeface="Arial" panose="020B0604020202020204" pitchFamily="34" charset="0"/>
              </a:rPr>
              <a:t>component. </a:t>
            </a:r>
          </a:p>
          <a:p>
            <a:pPr marL="0" indent="0">
              <a:buNone/>
            </a:pPr>
            <a:endParaRPr lang="en-CA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16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 </a:t>
            </a:r>
            <a:r>
              <a:rPr lang="en-CA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Overview:</a:t>
            </a:r>
          </a:p>
          <a:p>
            <a:pPr marL="0" indent="0">
              <a:buNone/>
            </a:pPr>
            <a:endParaRPr lang="en-CA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1600" dirty="0">
                <a:latin typeface="Arial" panose="020B0604020202020204" pitchFamily="34" charset="0"/>
                <a:cs typeface="Arial" panose="020B0604020202020204" pitchFamily="34" charset="0"/>
              </a:rPr>
              <a:t>Peer to Peer Recognition:</a:t>
            </a:r>
          </a:p>
          <a:p>
            <a:pPr marL="0" indent="0">
              <a:buNone/>
            </a:pP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All university employees (including staff, faculty and casuals) will have access to send a recognition to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 peer 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for living our institutional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values. Recognitions are sent in real time with a carbon copy to the recipient’s manager. </a:t>
            </a: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CA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1600" dirty="0">
                <a:latin typeface="Arial" panose="020B0604020202020204" pitchFamily="34" charset="0"/>
                <a:cs typeface="Arial" panose="020B0604020202020204" pitchFamily="34" charset="0"/>
              </a:rPr>
              <a:t>Monthly Awards:</a:t>
            </a:r>
          </a:p>
          <a:p>
            <a:pPr marL="0" indent="0">
              <a:buNone/>
            </a:pP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Each month, HR&amp;E will circulate a divisional report of all the recognitions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issued through the tool for line of sight.</a:t>
            </a: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celebrate the community’s  success we 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will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pick 5-10 nominees to  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to be featured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in The Bulletin and HR&amp;E website as 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True Blue Award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Winners. Winners earn  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$50 in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points to be redeemed through the program catalogue.</a:t>
            </a:r>
          </a:p>
          <a:p>
            <a:pPr marL="0" indent="0">
              <a:buNone/>
            </a:pP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Summer Recognition Event: </a:t>
            </a:r>
          </a:p>
          <a:p>
            <a:pPr marL="0" indent="0">
              <a:buNone/>
            </a:pP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Each summer all Award Winners and their nominators will be invited to a summer BBQ to recognize their accomplishments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and offer them a networking opportunity</a:t>
            </a: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CA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CA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85800" y="942976"/>
            <a:ext cx="10972800" cy="1"/>
          </a:xfrm>
          <a:prstGeom prst="line">
            <a:avLst/>
          </a:prstGeom>
          <a:ln w="19050">
            <a:solidFill>
              <a:srgbClr val="003068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6195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ofT-PowerPoint-Template-set2">
  <a:themeElements>
    <a:clrScheme name="Custom 1">
      <a:dk1>
        <a:srgbClr val="A3B2C4"/>
      </a:dk1>
      <a:lt1>
        <a:srgbClr val="FFFFFF"/>
      </a:lt1>
      <a:dk2>
        <a:srgbClr val="002A5C"/>
      </a:dk2>
      <a:lt2>
        <a:srgbClr val="001E46"/>
      </a:lt2>
      <a:accent1>
        <a:srgbClr val="0D9DBF"/>
      </a:accent1>
      <a:accent2>
        <a:srgbClr val="A2BC1A"/>
      </a:accent2>
      <a:accent3>
        <a:srgbClr val="564EC2"/>
      </a:accent3>
      <a:accent4>
        <a:srgbClr val="476589"/>
      </a:accent4>
      <a:accent5>
        <a:srgbClr val="A3B2C4"/>
      </a:accent5>
      <a:accent6>
        <a:srgbClr val="FFFFFF"/>
      </a:accent6>
      <a:hlink>
        <a:srgbClr val="7F7F7F"/>
      </a:hlink>
      <a:folHlink>
        <a:srgbClr val="2472FF"/>
      </a:folHlink>
    </a:clrScheme>
    <a:fontScheme name="UofT">
      <a:majorFont>
        <a:latin typeface="Arial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UofT-PowerPoint-Template-set2</Template>
  <TotalTime>20435</TotalTime>
  <Words>689</Words>
  <Application>Microsoft Office PowerPoint</Application>
  <PresentationFormat>Widescreen</PresentationFormat>
  <Paragraphs>101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Georgia</vt:lpstr>
      <vt:lpstr>Wingdings</vt:lpstr>
      <vt:lpstr>UofT-PowerPoint-Template-set2</vt:lpstr>
      <vt:lpstr>Recognition Update     </vt:lpstr>
      <vt:lpstr>Free Gift card?</vt:lpstr>
      <vt:lpstr>UofT.me/Thanks</vt:lpstr>
      <vt:lpstr>Mandate/ Priorities </vt:lpstr>
      <vt:lpstr>Why Recognition &amp; Engagement </vt:lpstr>
      <vt:lpstr>Themes &amp; Trends   </vt:lpstr>
      <vt:lpstr>Proposed Recognition Infrastructure</vt:lpstr>
      <vt:lpstr>True Blue Recognition Platform </vt:lpstr>
      <vt:lpstr>True Blue – Refresh  </vt:lpstr>
      <vt:lpstr>True Blue Recognition Criteria</vt:lpstr>
      <vt:lpstr>Next Steps </vt:lpstr>
      <vt:lpstr>Launching on  May 8th  send a thoughtful recognition to  a peer for a chance to win $50 in points!</vt:lpstr>
    </vt:vector>
  </TitlesOfParts>
  <Company>University of Toronto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Leading at U of T</dc:title>
  <dc:creator>hildyard</dc:creator>
  <cp:lastModifiedBy>Fady Makar</cp:lastModifiedBy>
  <cp:revision>223</cp:revision>
  <cp:lastPrinted>2018-04-10T12:01:20Z</cp:lastPrinted>
  <dcterms:created xsi:type="dcterms:W3CDTF">2013-11-05T16:51:11Z</dcterms:created>
  <dcterms:modified xsi:type="dcterms:W3CDTF">2018-05-03T12:36:39Z</dcterms:modified>
</cp:coreProperties>
</file>

<file path=docProps/thumbnail.jpeg>
</file>